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4660"/>
  </p:normalViewPr>
  <p:slideViewPr>
    <p:cSldViewPr snapToGrid="0">
      <p:cViewPr>
        <p:scale>
          <a:sx n="20" d="100"/>
          <a:sy n="20" d="100"/>
        </p:scale>
        <p:origin x="1220" y="-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ises Silva" userId="6baef21ce483a50f" providerId="LiveId" clId="{E9ADD393-442E-4732-B800-64E8B7D58510}"/>
    <pc:docChg chg="undo custSel addSld delSld modSld modMainMaster">
      <pc:chgData name="Moises Silva" userId="6baef21ce483a50f" providerId="LiveId" clId="{E9ADD393-442E-4732-B800-64E8B7D58510}" dt="2024-10-06T15:13:44.378" v="344" actId="20577"/>
      <pc:docMkLst>
        <pc:docMk/>
      </pc:docMkLst>
      <pc:sldChg chg="modSp mod">
        <pc:chgData name="Moises Silva" userId="6baef21ce483a50f" providerId="LiveId" clId="{E9ADD393-442E-4732-B800-64E8B7D58510}" dt="2024-10-06T15:13:44.378" v="344" actId="20577"/>
        <pc:sldMkLst>
          <pc:docMk/>
          <pc:sldMk cId="1343647717" sldId="256"/>
        </pc:sldMkLst>
        <pc:spChg chg="mod">
          <ac:chgData name="Moises Silva" userId="6baef21ce483a50f" providerId="LiveId" clId="{E9ADD393-442E-4732-B800-64E8B7D58510}" dt="2024-10-06T15:13:44.378" v="344" actId="20577"/>
          <ac:spMkLst>
            <pc:docMk/>
            <pc:sldMk cId="1343647717" sldId="256"/>
            <ac:spMk id="26" creationId="{CE6DE583-8706-C5BD-CB47-5EA763E07408}"/>
          </ac:spMkLst>
        </pc:spChg>
        <pc:picChg chg="mod">
          <ac:chgData name="Moises Silva" userId="6baef21ce483a50f" providerId="LiveId" clId="{E9ADD393-442E-4732-B800-64E8B7D58510}" dt="2024-10-04T15:59:32.281" v="11" actId="1036"/>
          <ac:picMkLst>
            <pc:docMk/>
            <pc:sldMk cId="1343647717" sldId="256"/>
            <ac:picMk id="32" creationId="{CF62B95C-C559-095E-B02B-9BE4D11845F6}"/>
          </ac:picMkLst>
        </pc:picChg>
        <pc:picChg chg="mod">
          <ac:chgData name="Moises Silva" userId="6baef21ce483a50f" providerId="LiveId" clId="{E9ADD393-442E-4732-B800-64E8B7D58510}" dt="2024-10-04T15:59:32.281" v="11" actId="1036"/>
          <ac:picMkLst>
            <pc:docMk/>
            <pc:sldMk cId="1343647717" sldId="256"/>
            <ac:picMk id="34" creationId="{781E28F8-632F-AC0B-681E-32DAA53DE855}"/>
          </ac:picMkLst>
        </pc:picChg>
        <pc:picChg chg="mod">
          <ac:chgData name="Moises Silva" userId="6baef21ce483a50f" providerId="LiveId" clId="{E9ADD393-442E-4732-B800-64E8B7D58510}" dt="2024-10-04T15:59:32.281" v="11" actId="1036"/>
          <ac:picMkLst>
            <pc:docMk/>
            <pc:sldMk cId="1343647717" sldId="256"/>
            <ac:picMk id="36" creationId="{B8F74701-2309-A336-F90B-951AAE5BAF47}"/>
          </ac:picMkLst>
        </pc:picChg>
        <pc:picChg chg="mod">
          <ac:chgData name="Moises Silva" userId="6baef21ce483a50f" providerId="LiveId" clId="{E9ADD393-442E-4732-B800-64E8B7D58510}" dt="2024-10-04T15:59:32.281" v="11" actId="1036"/>
          <ac:picMkLst>
            <pc:docMk/>
            <pc:sldMk cId="1343647717" sldId="256"/>
            <ac:picMk id="38" creationId="{5213B740-42DD-4A25-170F-C10ABD59A2F7}"/>
          </ac:picMkLst>
        </pc:picChg>
      </pc:sldChg>
      <pc:sldChg chg="new del">
        <pc:chgData name="Moises Silva" userId="6baef21ce483a50f" providerId="LiveId" clId="{E9ADD393-442E-4732-B800-64E8B7D58510}" dt="2024-10-06T15:12:06.336" v="165" actId="47"/>
        <pc:sldMkLst>
          <pc:docMk/>
          <pc:sldMk cId="35260828" sldId="257"/>
        </pc:sldMkLst>
      </pc:sldChg>
      <pc:sldMasterChg chg="modSldLayout">
        <pc:chgData name="Moises Silva" userId="6baef21ce483a50f" providerId="LiveId" clId="{E9ADD393-442E-4732-B800-64E8B7D58510}" dt="2024-10-06T13:24:06.854" v="25" actId="478"/>
        <pc:sldMasterMkLst>
          <pc:docMk/>
          <pc:sldMasterMk cId="1129338288" sldId="2147483660"/>
        </pc:sldMasterMkLst>
        <pc:sldLayoutChg chg="addSp delSp modSp mod">
          <pc:chgData name="Moises Silva" userId="6baef21ce483a50f" providerId="LiveId" clId="{E9ADD393-442E-4732-B800-64E8B7D58510}" dt="2024-10-06T13:24:06.854" v="25" actId="478"/>
          <pc:sldLayoutMkLst>
            <pc:docMk/>
            <pc:sldMasterMk cId="1129338288" sldId="2147483660"/>
            <pc:sldLayoutMk cId="423221482" sldId="2147483661"/>
          </pc:sldLayoutMkLst>
          <pc:picChg chg="add del">
            <ac:chgData name="Moises Silva" userId="6baef21ce483a50f" providerId="LiveId" clId="{E9ADD393-442E-4732-B800-64E8B7D58510}" dt="2024-10-06T13:23:36.251" v="24" actId="478"/>
            <ac:picMkLst>
              <pc:docMk/>
              <pc:sldMasterMk cId="1129338288" sldId="2147483660"/>
              <pc:sldLayoutMk cId="423221482" sldId="2147483661"/>
              <ac:picMk id="8" creationId="{CED7B976-A53E-D8C0-5CFC-19EF649C8A3D}"/>
            </ac:picMkLst>
          </pc:picChg>
          <pc:picChg chg="add del mod">
            <ac:chgData name="Moises Silva" userId="6baef21ce483a50f" providerId="LiveId" clId="{E9ADD393-442E-4732-B800-64E8B7D58510}" dt="2024-10-06T13:24:06.854" v="25" actId="478"/>
            <ac:picMkLst>
              <pc:docMk/>
              <pc:sldMasterMk cId="1129338288" sldId="2147483660"/>
              <pc:sldLayoutMk cId="423221482" sldId="2147483661"/>
              <ac:picMk id="10" creationId="{97ADA10F-5585-07C4-F495-03E1F933FD96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73F6-FB61-4CDD-831E-E3F72645F8E2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F976F-D1EB-4A43-9CB7-C8C8E6412D20}" type="slidenum">
              <a:rPr lang="en-US" smtClean="0"/>
              <a:t>‹nº›</a:t>
            </a:fld>
            <a:endParaRPr lang="en-US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E3B5226-FA30-9E02-AE69-867EC3F0A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3304" y="-12619"/>
            <a:ext cx="5693365" cy="571860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B0AC2C3-2930-301F-2C45-37C1281A5F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02" y="37602306"/>
            <a:ext cx="5693365" cy="5715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F92FB6F-AFA3-D8A7-72F3-1D4DD38B52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2483" y="1124249"/>
            <a:ext cx="3588767" cy="340457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7C6EF26-11E1-C953-3CCC-881C03915F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28648" y="1292815"/>
            <a:ext cx="6265765" cy="249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1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1873F6-FB61-4CDD-831E-E3F72645F8E2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4F976F-D1EB-4A43-9CB7-C8C8E6412D2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3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>
            <a:extLst>
              <a:ext uri="{FF2B5EF4-FFF2-40B4-BE49-F238E27FC236}">
                <a16:creationId xmlns:a16="http://schemas.microsoft.com/office/drawing/2014/main" id="{960E4FEC-68F6-2B85-D6BC-AC57DEE685E1}"/>
              </a:ext>
            </a:extLst>
          </p:cNvPr>
          <p:cNvSpPr txBox="1"/>
          <p:nvPr/>
        </p:nvSpPr>
        <p:spPr>
          <a:xfrm>
            <a:off x="0" y="4972050"/>
            <a:ext cx="32399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/>
              <a:t>Titulo do resumo aprovado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C9F5106-BCD1-31EF-CA99-83DA7092E3E2}"/>
              </a:ext>
            </a:extLst>
          </p:cNvPr>
          <p:cNvSpPr txBox="1"/>
          <p:nvPr/>
        </p:nvSpPr>
        <p:spPr>
          <a:xfrm>
            <a:off x="1181100" y="5886450"/>
            <a:ext cx="30441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Nome do primeiro autor</a:t>
            </a:r>
            <a:r>
              <a:rPr lang="pt-BR" sz="4000" baseline="30000" dirty="0"/>
              <a:t>1</a:t>
            </a:r>
            <a:r>
              <a:rPr lang="pt-BR" sz="4000" dirty="0"/>
              <a:t>, Nome completo do segundo autor</a:t>
            </a:r>
            <a:r>
              <a:rPr lang="pt-BR" sz="4000" baseline="30000" dirty="0"/>
              <a:t>3</a:t>
            </a:r>
            <a:r>
              <a:rPr lang="pt-BR" sz="4000" dirty="0"/>
              <a:t> e Nome completo do terceiro autor</a:t>
            </a:r>
            <a:r>
              <a:rPr lang="pt-BR" sz="4000" baseline="30000" dirty="0"/>
              <a:t>3</a:t>
            </a:r>
            <a:endParaRPr lang="pt-BR" sz="40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1DD6589-C2CC-5CF1-AA2D-ECFC48D91ECC}"/>
              </a:ext>
            </a:extLst>
          </p:cNvPr>
          <p:cNvSpPr txBox="1"/>
          <p:nvPr/>
        </p:nvSpPr>
        <p:spPr>
          <a:xfrm>
            <a:off x="1181100" y="6934200"/>
            <a:ext cx="3044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1. Instituição do primeiro autor</a:t>
            </a:r>
            <a:r>
              <a:rPr lang="pt-BR" sz="3200" baseline="30000" dirty="0"/>
              <a:t>1</a:t>
            </a:r>
            <a:r>
              <a:rPr lang="pt-BR" sz="3200" dirty="0"/>
              <a:t>, 2. Instituição do segundo autor e 3. Instituição do terceiro autor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CE6DE583-8706-C5BD-CB47-5EA763E07408}"/>
              </a:ext>
            </a:extLst>
          </p:cNvPr>
          <p:cNvSpPr txBox="1"/>
          <p:nvPr/>
        </p:nvSpPr>
        <p:spPr>
          <a:xfrm>
            <a:off x="718457" y="8250723"/>
            <a:ext cx="22076229" cy="26884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pt-BR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INTRODUÇÃO: </a:t>
            </a:r>
            <a:r>
              <a:rPr lang="pt-BR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hanseníase é uma doença crônica causada pelo Mycobacterium leprae. Ela afeta principalmente a pele e os nervos periféricos, podendo causar danos graves se não for tratada adequadamente. A doença é transmitida principalmente por meio do contato próximo e prolongado com uma pessoa infectada, embora a transmissão exata ainda seja pouco compreendida. A hanseníase apresenta uma ampla gama de sintomas, que podem variar de leves a graves. A hanseníase é uma doença crônica causada pelo Mycobacterium leprae. Ela afeta principalmente a pele e os nervos periféricos, podendo causar danos graves se não for tratada adequadamente. A doença é transmitida principalmente por meio do contato próximo e prolongado com uma pessoa infectada, embora a transmissão exata ainda seja pouco compreendida. A hanseníase apresenta uma ampla gama de sintomas, que podem variar de leves a graves. </a:t>
            </a:r>
            <a:r>
              <a:rPr lang="pt-BR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OBJETIVOS:</a:t>
            </a:r>
            <a:r>
              <a:rPr lang="pt-BR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poliquimioterapia é o método padrão para tratar a doença e consiste na administração de uma combinação de medicamentos antibióticos por um período de seis meses a um ano, dependendo da gravidade do caso. Esses medicamentos ajudam a matar as bactérias e a prevenir a progressão da doença, além de reduzir o risco de transmissão. A poliquimioterapia é o método padrão para tratar a doença e consiste na administração de uma combinação de medicamentos antibióticos por um período de seis meses a um ano, dependendo da gravidade do caso. Esses medicamentos ajudam a matar as bactérias e a prevenir a progressão da doença, além de reduzir o risco de transmissão </a:t>
            </a:r>
            <a:r>
              <a:rPr lang="pt-BR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</a:t>
            </a:r>
            <a:r>
              <a:rPr lang="pt-BR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MÉTODOS</a:t>
            </a:r>
            <a:r>
              <a:rPr lang="pt-BR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Para combater a hanseníase, é fundamental promover a conscientização, o diagnóstico precoce e o tratamento adequado. As campanhas de educação visam informar o público sobre os sinais e sintomas da doença, incentivando as pessoas a procurarem ajuda médica ao perceberem qualquer alteração. Além disso, é importante reduzir o estigma e a discriminação, garantindo que os pacientes de hanseníase sejam tratados com dignidade e respeito. Para combater a hanseníase, é fundamental promover a conscientização, o diagnóstico precoce e o tratamento adequado. As campanhas de educação visam informar o público sobre os sinais e sintomas da doença, incentivando as pessoas a procurarem ajuda médica ao perceberem qualquer alteração. Além disso, é importante reduzir o estigma e a discriminação, garantindo que os pacientes de hanseníase sejam tratados com dignidade e respeito </a:t>
            </a:r>
            <a:r>
              <a:rPr lang="pt-BR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RESULTADO E DISCUSSÃO:</a:t>
            </a:r>
            <a:r>
              <a:rPr lang="pt-BR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À medida que a doença progride, podem ocorrer nódulos e engrossamento da pele, perda de pelos, ulcerações e deformidades nas mãos, pés e rosto. Os nervos afetados podem causar dormência, formigamento e fraqueza muscular, levando a dificuldades na realização de atividades diárias. </a:t>
            </a:r>
            <a:r>
              <a:rPr lang="pt-BR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CONCLUSÃO</a:t>
            </a:r>
            <a:r>
              <a:rPr lang="pt-BR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Em resumo, a hanseníase é uma doença crônica que afeta a pele e os nervos periféricos. Embora seja curável, ainda representa um desafio global de saúde pública. O diagnóstico precoce, o tratamento adequado e a conscientização são fundamentais para controlar a doença e eliminar o estigma associado a ela. Com esforços contínuos, é possível avançar na luta contra a hanseníase e melhorar a vida das pessoas afetadas por essa condição.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pt-BR" sz="40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Palavras-chave: </a:t>
            </a:r>
            <a:r>
              <a:rPr lang="pt-BR" sz="4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Controle da hanseníase, </a:t>
            </a:r>
            <a:r>
              <a:rPr lang="pt-BR" sz="4000" i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leprae</a:t>
            </a:r>
            <a:r>
              <a:rPr lang="pt-BR" sz="4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Incapacidade física, Diagnóstico tardio</a:t>
            </a:r>
            <a:endParaRPr lang="pt-BR" sz="4000" b="1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pt-BR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Agradecimentos:</a:t>
            </a:r>
            <a:r>
              <a:rPr lang="pt-BR" sz="40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Fundação de Amparo a Pesquisa, CNPq, CAPES.</a:t>
            </a:r>
            <a:endParaRPr lang="pt-BR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Imagem 31" descr="Bombeiros em um grupo">
            <a:extLst>
              <a:ext uri="{FF2B5EF4-FFF2-40B4-BE49-F238E27FC236}">
                <a16:creationId xmlns:a16="http://schemas.microsoft.com/office/drawing/2014/main" id="{CF62B95C-C559-095E-B02B-9BE4D1184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4736" y="8290795"/>
            <a:ext cx="8548264" cy="5701678"/>
          </a:xfrm>
          <a:prstGeom prst="rect">
            <a:avLst/>
          </a:prstGeom>
        </p:spPr>
      </p:pic>
      <p:pic>
        <p:nvPicPr>
          <p:cNvPr id="34" name="Imagem 33" descr="Flor de jasmim-manga">
            <a:extLst>
              <a:ext uri="{FF2B5EF4-FFF2-40B4-BE49-F238E27FC236}">
                <a16:creationId xmlns:a16="http://schemas.microsoft.com/office/drawing/2014/main" id="{781E28F8-632F-AC0B-681E-32DAA53DE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6134" y="20266830"/>
            <a:ext cx="8393996" cy="5594631"/>
          </a:xfrm>
          <a:prstGeom prst="rect">
            <a:avLst/>
          </a:prstGeom>
        </p:spPr>
      </p:pic>
      <p:pic>
        <p:nvPicPr>
          <p:cNvPr id="36" name="Imagem 35" descr="Arranha-céus mostrados de baixo para cima">
            <a:extLst>
              <a:ext uri="{FF2B5EF4-FFF2-40B4-BE49-F238E27FC236}">
                <a16:creationId xmlns:a16="http://schemas.microsoft.com/office/drawing/2014/main" id="{B8F74701-2309-A336-F90B-951AAE5BA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4736" y="14332337"/>
            <a:ext cx="8385394" cy="5594630"/>
          </a:xfrm>
          <a:prstGeom prst="rect">
            <a:avLst/>
          </a:prstGeom>
        </p:spPr>
      </p:pic>
      <p:pic>
        <p:nvPicPr>
          <p:cNvPr id="38" name="Imagem 37" descr="Agulha e frasco">
            <a:extLst>
              <a:ext uri="{FF2B5EF4-FFF2-40B4-BE49-F238E27FC236}">
                <a16:creationId xmlns:a16="http://schemas.microsoft.com/office/drawing/2014/main" id="{5213B740-42DD-4A25-170F-C10ABD59A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8182" y="26201324"/>
            <a:ext cx="8391947" cy="559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477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617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Moises Silva</dc:creator>
  <cp:lastModifiedBy>Moises Silva</cp:lastModifiedBy>
  <cp:revision>1</cp:revision>
  <dcterms:created xsi:type="dcterms:W3CDTF">2024-10-04T15:46:53Z</dcterms:created>
  <dcterms:modified xsi:type="dcterms:W3CDTF">2024-10-06T15:13:50Z</dcterms:modified>
</cp:coreProperties>
</file>